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theme/theme8.xml" ContentType="application/vnd.openxmlformats-officedocument.theme+xml"/>
  <Override PartName="/ppt/slideLayouts/slideLayout19.xml" ContentType="application/vnd.openxmlformats-officedocument.presentationml.slideLayout+xml"/>
  <Override PartName="/ppt/theme/theme9.xml" ContentType="application/vnd.openxmlformats-officedocument.theme+xml"/>
  <Override PartName="/ppt/slideLayouts/slideLayout20.xml" ContentType="application/vnd.openxmlformats-officedocument.presentationml.slideLayout+xml"/>
  <Override PartName="/ppt/theme/theme10.xml" ContentType="application/vnd.openxmlformats-officedocument.theme+xml"/>
  <Override PartName="/ppt/slideLayouts/slideLayout21.xml" ContentType="application/vnd.openxmlformats-officedocument.presentationml.slideLayout+xml"/>
  <Override PartName="/ppt/theme/theme11.xml" ContentType="application/vnd.openxmlformats-officedocument.theme+xml"/>
  <Override PartName="/ppt/slideLayouts/slideLayout22.xml" ContentType="application/vnd.openxmlformats-officedocument.presentationml.slideLayout+xml"/>
  <Override PartName="/ppt/theme/theme12.xml" ContentType="application/vnd.openxmlformats-officedocument.theme+xml"/>
  <Override PartName="/ppt/slideLayouts/slideLayout23.xml" ContentType="application/vnd.openxmlformats-officedocument.presentationml.slideLayout+xml"/>
  <Override PartName="/ppt/theme/theme13.xml" ContentType="application/vnd.openxmlformats-officedocument.theme+xml"/>
  <Override PartName="/ppt/slideLayouts/slideLayout24.xml" ContentType="application/vnd.openxmlformats-officedocument.presentationml.slideLayout+xml"/>
  <Override PartName="/ppt/theme/theme14.xml" ContentType="application/vnd.openxmlformats-officedocument.theme+xml"/>
  <Override PartName="/ppt/slideLayouts/slideLayout25.xml" ContentType="application/vnd.openxmlformats-officedocument.presentationml.slideLayout+xml"/>
  <Override PartName="/ppt/theme/theme15.xml" ContentType="application/vnd.openxmlformats-officedocument.theme+xml"/>
  <Override PartName="/ppt/slideLayouts/slideLayout26.xml" ContentType="application/vnd.openxmlformats-officedocument.presentationml.slideLayout+xml"/>
  <Override PartName="/ppt/theme/theme16.xml" ContentType="application/vnd.openxmlformats-officedocument.theme+xml"/>
  <Override PartName="/ppt/slideLayouts/slideLayout27.xml" ContentType="application/vnd.openxmlformats-officedocument.presentationml.slideLayout+xml"/>
  <Override PartName="/ppt/theme/theme17.xml" ContentType="application/vnd.openxmlformats-officedocument.theme+xml"/>
  <Override PartName="/ppt/slideLayouts/slideLayout28.xml" ContentType="application/vnd.openxmlformats-officedocument.presentationml.slideLayout+xml"/>
  <Override PartName="/ppt/theme/theme18.xml" ContentType="application/vnd.openxmlformats-officedocument.theme+xml"/>
  <Override PartName="/ppt/slideLayouts/slideLayout29.xml" ContentType="application/vnd.openxmlformats-officedocument.presentationml.slideLayout+xml"/>
  <Override PartName="/ppt/theme/theme19.xml" ContentType="application/vnd.openxmlformats-officedocument.theme+xml"/>
  <Override PartName="/ppt/slideLayouts/slideLayout30.xml" ContentType="application/vnd.openxmlformats-officedocument.presentationml.slideLayout+xml"/>
  <Override PartName="/ppt/theme/theme20.xml" ContentType="application/vnd.openxmlformats-officedocument.theme+xml"/>
  <Override PartName="/ppt/slideLayouts/slideLayout31.xml" ContentType="application/vnd.openxmlformats-officedocument.presentationml.slideLayout+xml"/>
  <Override PartName="/ppt/theme/theme21.xml" ContentType="application/vnd.openxmlformats-officedocument.theme+xml"/>
  <Override PartName="/ppt/slideLayouts/slideLayout32.xml" ContentType="application/vnd.openxmlformats-officedocument.presentationml.slideLayout+xml"/>
  <Override PartName="/ppt/theme/theme22.xml" ContentType="application/vnd.openxmlformats-officedocument.theme+xml"/>
  <Override PartName="/ppt/slideLayouts/slideLayout33.xml" ContentType="application/vnd.openxmlformats-officedocument.presentationml.slideLayout+xml"/>
  <Override PartName="/ppt/theme/theme23.xml" ContentType="application/vnd.openxmlformats-officedocument.theme+xml"/>
  <Override PartName="/ppt/slideLayouts/slideLayout34.xml" ContentType="application/vnd.openxmlformats-officedocument.presentationml.slideLayout+xml"/>
  <Override PartName="/ppt/theme/theme24.xml" ContentType="application/vnd.openxmlformats-officedocument.theme+xml"/>
  <Override PartName="/ppt/slideLayouts/slideLayout35.xml" ContentType="application/vnd.openxmlformats-officedocument.presentationml.slideLayout+xml"/>
  <Override PartName="/ppt/theme/theme25.xml" ContentType="application/vnd.openxmlformats-officedocument.theme+xml"/>
  <Override PartName="/ppt/slideLayouts/slideLayout36.xml" ContentType="application/vnd.openxmlformats-officedocument.presentationml.slideLayout+xml"/>
  <Override PartName="/ppt/theme/theme26.xml" ContentType="application/vnd.openxmlformats-officedocument.theme+xml"/>
  <Override PartName="/ppt/slideLayouts/slideLayout37.xml" ContentType="application/vnd.openxmlformats-officedocument.presentationml.slideLayout+xml"/>
  <Override PartName="/ppt/theme/theme27.xml" ContentType="application/vnd.openxmlformats-officedocument.theme+xml"/>
  <Override PartName="/ppt/slideLayouts/slideLayout38.xml" ContentType="application/vnd.openxmlformats-officedocument.presentationml.slideLayout+xml"/>
  <Override PartName="/ppt/theme/theme28.xml" ContentType="application/vnd.openxmlformats-officedocument.theme+xml"/>
  <Override PartName="/ppt/slideLayouts/slideLayout39.xml" ContentType="application/vnd.openxmlformats-officedocument.presentationml.slideLayout+xml"/>
  <Override PartName="/ppt/theme/theme29.xml" ContentType="application/vnd.openxmlformats-officedocument.theme+xml"/>
  <Override PartName="/ppt/slideLayouts/slideLayout40.xml" ContentType="application/vnd.openxmlformats-officedocument.presentationml.slideLayout+xml"/>
  <Override PartName="/ppt/theme/theme30.xml" ContentType="application/vnd.openxmlformats-officedocument.theme+xml"/>
  <Override PartName="/ppt/slideLayouts/slideLayout41.xml" ContentType="application/vnd.openxmlformats-officedocument.presentationml.slideLayout+xml"/>
  <Override PartName="/ppt/theme/theme31.xml" ContentType="application/vnd.openxmlformats-officedocument.theme+xml"/>
  <Override PartName="/ppt/slideLayouts/slideLayout42.xml" ContentType="application/vnd.openxmlformats-officedocument.presentationml.slideLayout+xml"/>
  <Override PartName="/ppt/theme/theme32.xml" ContentType="application/vnd.openxmlformats-officedocument.theme+xml"/>
  <Override PartName="/ppt/slideLayouts/slideLayout43.xml" ContentType="application/vnd.openxmlformats-officedocument.presentationml.slideLayout+xml"/>
  <Override PartName="/ppt/theme/theme33.xml" ContentType="application/vnd.openxmlformats-officedocument.theme+xml"/>
  <Override PartName="/ppt/slideLayouts/slideLayout44.xml" ContentType="application/vnd.openxmlformats-officedocument.presentationml.slideLayout+xml"/>
  <Override PartName="/ppt/theme/theme34.xml" ContentType="application/vnd.openxmlformats-officedocument.theme+xml"/>
  <Override PartName="/ppt/slideLayouts/slideLayout45.xml" ContentType="application/vnd.openxmlformats-officedocument.presentationml.slideLayout+xml"/>
  <Override PartName="/ppt/theme/theme35.xml" ContentType="application/vnd.openxmlformats-officedocument.theme+xml"/>
  <Override PartName="/ppt/theme/theme3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  <p:sldMasterId id="2147483734" r:id="rId3"/>
    <p:sldMasterId id="2147483736" r:id="rId4"/>
    <p:sldMasterId id="2147483738" r:id="rId5"/>
    <p:sldMasterId id="2147483740" r:id="rId6"/>
    <p:sldMasterId id="2147483742" r:id="rId7"/>
    <p:sldMasterId id="2147483744" r:id="rId8"/>
    <p:sldMasterId id="2147483746" r:id="rId9"/>
    <p:sldMasterId id="2147483748" r:id="rId10"/>
    <p:sldMasterId id="2147483750" r:id="rId11"/>
    <p:sldMasterId id="2147483752" r:id="rId12"/>
    <p:sldMasterId id="2147483754" r:id="rId13"/>
    <p:sldMasterId id="2147483756" r:id="rId14"/>
    <p:sldMasterId id="2147483758" r:id="rId15"/>
    <p:sldMasterId id="2147483760" r:id="rId16"/>
    <p:sldMasterId id="2147483762" r:id="rId17"/>
    <p:sldMasterId id="2147483764" r:id="rId18"/>
    <p:sldMasterId id="2147483766" r:id="rId19"/>
    <p:sldMasterId id="2147483768" r:id="rId20"/>
    <p:sldMasterId id="2147483770" r:id="rId21"/>
    <p:sldMasterId id="2147483772" r:id="rId22"/>
    <p:sldMasterId id="2147483774" r:id="rId23"/>
    <p:sldMasterId id="2147483776" r:id="rId24"/>
    <p:sldMasterId id="2147483778" r:id="rId25"/>
    <p:sldMasterId id="2147483780" r:id="rId26"/>
    <p:sldMasterId id="2147483782" r:id="rId27"/>
    <p:sldMasterId id="2147483784" r:id="rId28"/>
    <p:sldMasterId id="2147483786" r:id="rId29"/>
    <p:sldMasterId id="2147483788" r:id="rId30"/>
    <p:sldMasterId id="2147483790" r:id="rId31"/>
    <p:sldMasterId id="2147483792" r:id="rId32"/>
    <p:sldMasterId id="2147483794" r:id="rId33"/>
    <p:sldMasterId id="2147483796" r:id="rId34"/>
    <p:sldMasterId id="2147483798" r:id="rId35"/>
  </p:sldMasterIdLst>
  <p:notesMasterIdLst>
    <p:notesMasterId r:id="rId75"/>
  </p:notesMasterIdLst>
  <p:sldIdLst>
    <p:sldId id="256" r:id="rId36"/>
    <p:sldId id="257" r:id="rId37"/>
    <p:sldId id="261" r:id="rId38"/>
    <p:sldId id="283" r:id="rId39"/>
    <p:sldId id="258" r:id="rId40"/>
    <p:sldId id="262" r:id="rId41"/>
    <p:sldId id="263" r:id="rId42"/>
    <p:sldId id="264" r:id="rId43"/>
    <p:sldId id="265" r:id="rId44"/>
    <p:sldId id="266" r:id="rId45"/>
    <p:sldId id="267" r:id="rId46"/>
    <p:sldId id="268" r:id="rId47"/>
    <p:sldId id="269" r:id="rId48"/>
    <p:sldId id="270" r:id="rId49"/>
    <p:sldId id="271" r:id="rId50"/>
    <p:sldId id="272" r:id="rId51"/>
    <p:sldId id="273" r:id="rId52"/>
    <p:sldId id="274" r:id="rId53"/>
    <p:sldId id="275" r:id="rId54"/>
    <p:sldId id="276" r:id="rId55"/>
    <p:sldId id="277" r:id="rId56"/>
    <p:sldId id="278" r:id="rId57"/>
    <p:sldId id="279" r:id="rId58"/>
    <p:sldId id="280" r:id="rId59"/>
    <p:sldId id="281" r:id="rId60"/>
    <p:sldId id="282" r:id="rId61"/>
    <p:sldId id="284" r:id="rId62"/>
    <p:sldId id="285" r:id="rId63"/>
    <p:sldId id="286" r:id="rId64"/>
    <p:sldId id="287" r:id="rId65"/>
    <p:sldId id="288" r:id="rId66"/>
    <p:sldId id="289" r:id="rId67"/>
    <p:sldId id="290" r:id="rId68"/>
    <p:sldId id="291" r:id="rId69"/>
    <p:sldId id="292" r:id="rId70"/>
    <p:sldId id="293" r:id="rId71"/>
    <p:sldId id="294" r:id="rId72"/>
    <p:sldId id="259" r:id="rId73"/>
    <p:sldId id="260" r:id="rId7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9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Master" Target="slideMasters/slideMaster15.xml"/><Relationship Id="rId16" Type="http://schemas.openxmlformats.org/officeDocument/2006/relationships/slideMaster" Target="slideMasters/slideMaster16.xml"/><Relationship Id="rId17" Type="http://schemas.openxmlformats.org/officeDocument/2006/relationships/slideMaster" Target="slideMasters/slideMaster17.xml"/><Relationship Id="rId18" Type="http://schemas.openxmlformats.org/officeDocument/2006/relationships/slideMaster" Target="slideMasters/slideMaster18.xml"/><Relationship Id="rId19" Type="http://schemas.openxmlformats.org/officeDocument/2006/relationships/slideMaster" Target="slideMasters/slideMaster19.xml"/><Relationship Id="rId63" Type="http://schemas.openxmlformats.org/officeDocument/2006/relationships/slide" Target="slides/slide28.xml"/><Relationship Id="rId64" Type="http://schemas.openxmlformats.org/officeDocument/2006/relationships/slide" Target="slides/slide29.xml"/><Relationship Id="rId65" Type="http://schemas.openxmlformats.org/officeDocument/2006/relationships/slide" Target="slides/slide30.xml"/><Relationship Id="rId66" Type="http://schemas.openxmlformats.org/officeDocument/2006/relationships/slide" Target="slides/slide31.xml"/><Relationship Id="rId67" Type="http://schemas.openxmlformats.org/officeDocument/2006/relationships/slide" Target="slides/slide32.xml"/><Relationship Id="rId68" Type="http://schemas.openxmlformats.org/officeDocument/2006/relationships/slide" Target="slides/slide33.xml"/><Relationship Id="rId69" Type="http://schemas.openxmlformats.org/officeDocument/2006/relationships/slide" Target="slides/slide34.xml"/><Relationship Id="rId50" Type="http://schemas.openxmlformats.org/officeDocument/2006/relationships/slide" Target="slides/slide15.xml"/><Relationship Id="rId51" Type="http://schemas.openxmlformats.org/officeDocument/2006/relationships/slide" Target="slides/slide16.xml"/><Relationship Id="rId52" Type="http://schemas.openxmlformats.org/officeDocument/2006/relationships/slide" Target="slides/slide17.xml"/><Relationship Id="rId53" Type="http://schemas.openxmlformats.org/officeDocument/2006/relationships/slide" Target="slides/slide18.xml"/><Relationship Id="rId54" Type="http://schemas.openxmlformats.org/officeDocument/2006/relationships/slide" Target="slides/slide19.xml"/><Relationship Id="rId55" Type="http://schemas.openxmlformats.org/officeDocument/2006/relationships/slide" Target="slides/slide20.xml"/><Relationship Id="rId56" Type="http://schemas.openxmlformats.org/officeDocument/2006/relationships/slide" Target="slides/slide21.xml"/><Relationship Id="rId57" Type="http://schemas.openxmlformats.org/officeDocument/2006/relationships/slide" Target="slides/slide22.xml"/><Relationship Id="rId58" Type="http://schemas.openxmlformats.org/officeDocument/2006/relationships/slide" Target="slides/slide23.xml"/><Relationship Id="rId59" Type="http://schemas.openxmlformats.org/officeDocument/2006/relationships/slide" Target="slides/slide24.xml"/><Relationship Id="rId40" Type="http://schemas.openxmlformats.org/officeDocument/2006/relationships/slide" Target="slides/slide5.xml"/><Relationship Id="rId41" Type="http://schemas.openxmlformats.org/officeDocument/2006/relationships/slide" Target="slides/slide6.xml"/><Relationship Id="rId42" Type="http://schemas.openxmlformats.org/officeDocument/2006/relationships/slide" Target="slides/slide7.xml"/><Relationship Id="rId43" Type="http://schemas.openxmlformats.org/officeDocument/2006/relationships/slide" Target="slides/slide8.xml"/><Relationship Id="rId44" Type="http://schemas.openxmlformats.org/officeDocument/2006/relationships/slide" Target="slides/slide9.xml"/><Relationship Id="rId45" Type="http://schemas.openxmlformats.org/officeDocument/2006/relationships/slide" Target="slides/slide10.xml"/><Relationship Id="rId46" Type="http://schemas.openxmlformats.org/officeDocument/2006/relationships/slide" Target="slides/slide11.xml"/><Relationship Id="rId47" Type="http://schemas.openxmlformats.org/officeDocument/2006/relationships/slide" Target="slides/slide12.xml"/><Relationship Id="rId48" Type="http://schemas.openxmlformats.org/officeDocument/2006/relationships/slide" Target="slides/slide13.xml"/><Relationship Id="rId49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30" Type="http://schemas.openxmlformats.org/officeDocument/2006/relationships/slideMaster" Target="slideMasters/slideMaster30.xml"/><Relationship Id="rId31" Type="http://schemas.openxmlformats.org/officeDocument/2006/relationships/slideMaster" Target="slideMasters/slideMaster31.xml"/><Relationship Id="rId32" Type="http://schemas.openxmlformats.org/officeDocument/2006/relationships/slideMaster" Target="slideMasters/slideMaster32.xml"/><Relationship Id="rId33" Type="http://schemas.openxmlformats.org/officeDocument/2006/relationships/slideMaster" Target="slideMasters/slideMaster33.xml"/><Relationship Id="rId34" Type="http://schemas.openxmlformats.org/officeDocument/2006/relationships/slideMaster" Target="slideMasters/slideMaster34.xml"/><Relationship Id="rId35" Type="http://schemas.openxmlformats.org/officeDocument/2006/relationships/slideMaster" Target="slideMasters/slideMaster35.xml"/><Relationship Id="rId36" Type="http://schemas.openxmlformats.org/officeDocument/2006/relationships/slide" Target="slides/slide1.xml"/><Relationship Id="rId37" Type="http://schemas.openxmlformats.org/officeDocument/2006/relationships/slide" Target="slides/slide2.xml"/><Relationship Id="rId38" Type="http://schemas.openxmlformats.org/officeDocument/2006/relationships/slide" Target="slides/slide3.xml"/><Relationship Id="rId39" Type="http://schemas.openxmlformats.org/officeDocument/2006/relationships/slide" Target="slides/slide4.xml"/><Relationship Id="rId80" Type="http://schemas.openxmlformats.org/officeDocument/2006/relationships/tableStyles" Target="tableStyles.xml"/><Relationship Id="rId70" Type="http://schemas.openxmlformats.org/officeDocument/2006/relationships/slide" Target="slides/slide35.xml"/><Relationship Id="rId71" Type="http://schemas.openxmlformats.org/officeDocument/2006/relationships/slide" Target="slides/slide36.xml"/><Relationship Id="rId72" Type="http://schemas.openxmlformats.org/officeDocument/2006/relationships/slide" Target="slides/slide37.xml"/><Relationship Id="rId20" Type="http://schemas.openxmlformats.org/officeDocument/2006/relationships/slideMaster" Target="slideMasters/slideMaster20.xml"/><Relationship Id="rId21" Type="http://schemas.openxmlformats.org/officeDocument/2006/relationships/slideMaster" Target="slideMasters/slideMaster21.xml"/><Relationship Id="rId22" Type="http://schemas.openxmlformats.org/officeDocument/2006/relationships/slideMaster" Target="slideMasters/slideMaster22.xml"/><Relationship Id="rId23" Type="http://schemas.openxmlformats.org/officeDocument/2006/relationships/slideMaster" Target="slideMasters/slideMaster23.xml"/><Relationship Id="rId24" Type="http://schemas.openxmlformats.org/officeDocument/2006/relationships/slideMaster" Target="slideMasters/slideMaster24.xml"/><Relationship Id="rId25" Type="http://schemas.openxmlformats.org/officeDocument/2006/relationships/slideMaster" Target="slideMasters/slideMaster25.xml"/><Relationship Id="rId26" Type="http://schemas.openxmlformats.org/officeDocument/2006/relationships/slideMaster" Target="slideMasters/slideMaster26.xml"/><Relationship Id="rId27" Type="http://schemas.openxmlformats.org/officeDocument/2006/relationships/slideMaster" Target="slideMasters/slideMaster27.xml"/><Relationship Id="rId28" Type="http://schemas.openxmlformats.org/officeDocument/2006/relationships/slideMaster" Target="slideMasters/slideMaster28.xml"/><Relationship Id="rId29" Type="http://schemas.openxmlformats.org/officeDocument/2006/relationships/slideMaster" Target="slideMasters/slideMaster29.xml"/><Relationship Id="rId73" Type="http://schemas.openxmlformats.org/officeDocument/2006/relationships/slide" Target="slides/slide38.xml"/><Relationship Id="rId74" Type="http://schemas.openxmlformats.org/officeDocument/2006/relationships/slide" Target="slides/slide39.xml"/><Relationship Id="rId75" Type="http://schemas.openxmlformats.org/officeDocument/2006/relationships/notesMaster" Target="notesMasters/notesMaster1.xml"/><Relationship Id="rId76" Type="http://schemas.openxmlformats.org/officeDocument/2006/relationships/printerSettings" Target="printerSettings/printerSettings1.bin"/><Relationship Id="rId77" Type="http://schemas.openxmlformats.org/officeDocument/2006/relationships/presProps" Target="presProps.xml"/><Relationship Id="rId78" Type="http://schemas.openxmlformats.org/officeDocument/2006/relationships/viewProps" Target="viewProps.xml"/><Relationship Id="rId79" Type="http://schemas.openxmlformats.org/officeDocument/2006/relationships/theme" Target="theme/theme1.xml"/><Relationship Id="rId60" Type="http://schemas.openxmlformats.org/officeDocument/2006/relationships/slide" Target="slides/slide25.xml"/><Relationship Id="rId61" Type="http://schemas.openxmlformats.org/officeDocument/2006/relationships/slide" Target="slides/slide26.xml"/><Relationship Id="rId62" Type="http://schemas.openxmlformats.org/officeDocument/2006/relationships/slide" Target="slides/slide27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F52B6-4555-4B0A-BFC2-E18E2F92B832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64DA4-24E8-445D-8A5E-17E66937D9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472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64DA4-24E8-445D-8A5E-17E66937D9D4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D36E7-ED53-4626-9820-9D91E1739D10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17A5A25-FA65-47B7-B3D6-AC0E809825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D36E7-ED53-4626-9820-9D91E1739D10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5A25-FA65-47B7-B3D6-AC0E809825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D36E7-ED53-4626-9820-9D91E1739D10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5A25-FA65-47B7-B3D6-AC0E809825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07E4272-BF65-4C25-BA4E-7E9DE2CD23A4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DDC3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4F8D11-8B7E-4F02-92D7-A501CB98F466}" type="slidenum">
              <a:rPr lang="en-US" smtClean="0">
                <a:solidFill>
                  <a:srgbClr val="EBDDC3"/>
                </a:solidFill>
              </a:rPr>
              <a:pPr/>
              <a:t>‹#›</a:t>
            </a:fld>
            <a:endParaRPr lang="en-US" dirty="0">
              <a:solidFill>
                <a:srgbClr val="EBDDC3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D36E7-ED53-4626-9820-9D91E1739D10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5A25-FA65-47B7-B3D6-AC0E809825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D36E7-ED53-4626-9820-9D91E1739D10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17A5A25-FA65-47B7-B3D6-AC0E809825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>
              <a:solidFill>
                <a:srgbClr val="424456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>
              <a:solidFill>
                <a:srgbClr val="424456"/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>
              <a:solidFill>
                <a:srgbClr val="424456"/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>
              <a:solidFill>
                <a:srgbClr val="424456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>
              <a:solidFill>
                <a:srgbClr val="424456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D36E7-ED53-4626-9820-9D91E1739D10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5A25-FA65-47B7-B3D6-AC0E809825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>
              <a:solidFill>
                <a:srgbClr val="424456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>
              <a:solidFill>
                <a:srgbClr val="424456"/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>
              <a:solidFill>
                <a:srgbClr val="424456"/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>
              <a:solidFill>
                <a:srgbClr val="424456"/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>
              <a:solidFill>
                <a:srgbClr val="424456"/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>
              <a:solidFill>
                <a:srgbClr val="424456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D36E7-ED53-4626-9820-9D91E1739D10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5A25-FA65-47B7-B3D6-AC0E809825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D36E7-ED53-4626-9820-9D91E1739D10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5A25-FA65-47B7-B3D6-AC0E809825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D36E7-ED53-4626-9820-9D91E1739D10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5A25-FA65-47B7-B3D6-AC0E809825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D36E7-ED53-4626-9820-9D91E1739D10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5A25-FA65-47B7-B3D6-AC0E809825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D36E7-ED53-4626-9820-9D91E1739D10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17A5A25-FA65-47B7-B3D6-AC0E809825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theme" Target="../theme/theme17.xml"/></Relationships>
</file>

<file path=ppt/slideMasters/_rels/slideMaster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theme" Target="../theme/theme18.xml"/></Relationships>
</file>

<file path=ppt/slideMasters/_rels/slideMaster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theme" Target="../theme/theme1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2.xml"/></Relationships>
</file>

<file path=ppt/slideMasters/_rels/slideMaster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Relationship Id="rId2" Type="http://schemas.openxmlformats.org/officeDocument/2006/relationships/theme" Target="../theme/theme20.xml"/></Relationships>
</file>

<file path=ppt/slideMasters/_rels/slideMaster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Relationship Id="rId2" Type="http://schemas.openxmlformats.org/officeDocument/2006/relationships/theme" Target="../theme/theme21.xml"/></Relationships>
</file>

<file path=ppt/slideMasters/_rels/slideMaster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Relationship Id="rId2" Type="http://schemas.openxmlformats.org/officeDocument/2006/relationships/theme" Target="../theme/theme22.xml"/></Relationships>
</file>

<file path=ppt/slideMasters/_rels/slideMaster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Relationship Id="rId2" Type="http://schemas.openxmlformats.org/officeDocument/2006/relationships/theme" Target="../theme/theme23.xml"/></Relationships>
</file>

<file path=ppt/slideMasters/_rels/slideMaster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theme" Target="../theme/theme24.xml"/></Relationships>
</file>

<file path=ppt/slideMasters/_rels/slideMaster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theme" Target="../theme/theme25.xml"/></Relationships>
</file>

<file path=ppt/slideMasters/_rels/slideMaster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Relationship Id="rId2" Type="http://schemas.openxmlformats.org/officeDocument/2006/relationships/theme" Target="../theme/theme26.xml"/></Relationships>
</file>

<file path=ppt/slideMasters/_rels/slideMaster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theme" Target="../theme/theme27.xml"/></Relationships>
</file>

<file path=ppt/slideMasters/_rels/slideMaster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theme" Target="../theme/theme28.xml"/></Relationships>
</file>

<file path=ppt/slideMasters/_rels/slideMaster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theme" Target="../theme/theme29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theme" Target="../theme/theme3.xml"/></Relationships>
</file>

<file path=ppt/slideMasters/_rels/slideMaster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theme" Target="../theme/theme30.xml"/></Relationships>
</file>

<file path=ppt/slideMasters/_rels/slideMaster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theme" Target="../theme/theme31.xml"/></Relationships>
</file>

<file path=ppt/slideMasters/_rels/slideMaster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Relationship Id="rId2" Type="http://schemas.openxmlformats.org/officeDocument/2006/relationships/theme" Target="../theme/theme32.xml"/></Relationships>
</file>

<file path=ppt/slideMasters/_rels/slideMaster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Relationship Id="rId2" Type="http://schemas.openxmlformats.org/officeDocument/2006/relationships/theme" Target="../theme/theme33.xml"/></Relationships>
</file>

<file path=ppt/slideMasters/_rels/slideMaster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Relationship Id="rId2" Type="http://schemas.openxmlformats.org/officeDocument/2006/relationships/theme" Target="../theme/theme34.xml"/></Relationships>
</file>

<file path=ppt/slideMasters/_rels/slideMaster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theme" Target="../theme/theme35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98D36E7-ED53-4626-9820-9D91E1739D10}" type="datetimeFigureOut">
              <a:rPr lang="en-US" smtClean="0"/>
              <a:pPr/>
              <a:t>9/17/11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17A5A25-FA65-47B7-B3D6-AC0E809825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6048C1-BBB9-4DA3-97B8-C5E73B34CFBA}" type="datetimeFigureOut">
              <a:rPr lang="en-US" smtClean="0">
                <a:solidFill>
                  <a:srgbClr val="424456"/>
                </a:solidFill>
              </a:rPr>
              <a:pPr/>
              <a:t>9/17/11</a:t>
            </a:fld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24456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43B521-8FB2-4BF8-9466-49990BCEAC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E4272-BF65-4C25-BA4E-7E9DE2CD23A4}" type="datetimeFigureOut">
              <a:rPr lang="en-US" smtClean="0">
                <a:solidFill>
                  <a:srgbClr val="775F55"/>
                </a:solidFill>
              </a:rPr>
              <a:pPr/>
              <a:t>9/17/11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4F8D11-8B7E-4F02-92D7-A501CB98F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yu.edu/classes/keefer/waoe/monacostory.pdf" TargetMode="External"/><Relationship Id="rId3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858000" cy="1828800"/>
          </a:xfrm>
        </p:spPr>
        <p:txBody>
          <a:bodyPr/>
          <a:lstStyle/>
          <a:p>
            <a:r>
              <a:rPr lang="en-US" dirty="0" smtClean="0"/>
              <a:t>By: Theresa Monaco,  </a:t>
            </a:r>
          </a:p>
          <a:p>
            <a:r>
              <a:rPr lang="en-US" dirty="0" smtClean="0"/>
              <a:t>Raymond Ruiz, and Carla Sugar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Problem Solving Unit: Academic and Social Problems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English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Lack of English proficiency serves to isolate this population from their peers and educators</a:t>
            </a:r>
          </a:p>
          <a:p>
            <a:r>
              <a:rPr lang="en-US" dirty="0" smtClean="0"/>
              <a:t>Schools do a good job of helping students gain English proficiency</a:t>
            </a:r>
          </a:p>
          <a:p>
            <a:r>
              <a:rPr lang="en-US" dirty="0" smtClean="0"/>
              <a:t>The context and history behind the language and its use is often not conveyed which leads to a superficial understanding of general knowledge</a:t>
            </a:r>
          </a:p>
          <a:p>
            <a:r>
              <a:rPr lang="en-US" dirty="0" smtClean="0"/>
              <a:t>Learning English is merely the first step in a lifetime acculturation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Taking on adult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 the students gain English proficiency, they take on some roles normally assumed by adults to help their parents navigate in the U.S.</a:t>
            </a:r>
          </a:p>
          <a:p>
            <a:r>
              <a:rPr lang="en-US" dirty="0" smtClean="0"/>
              <a:t>They serve as interpreter</a:t>
            </a:r>
          </a:p>
          <a:p>
            <a:r>
              <a:rPr lang="en-US" dirty="0" smtClean="0"/>
              <a:t>Will perform routine/daily errands for parents (i.e. paying bills)</a:t>
            </a:r>
          </a:p>
          <a:p>
            <a:r>
              <a:rPr lang="en-US" dirty="0" smtClean="0"/>
              <a:t>May be responsible for younger siblings while parents work long hours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Emotional scars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Close family may still be in country of origin</a:t>
            </a:r>
          </a:p>
          <a:p>
            <a:r>
              <a:rPr lang="en-US" dirty="0" smtClean="0"/>
              <a:t>Navigating a new country that has a different way of life and values.</a:t>
            </a:r>
          </a:p>
          <a:p>
            <a:r>
              <a:rPr lang="en-US" dirty="0" smtClean="0"/>
              <a:t>Lack of financial resources causes tensions within the family</a:t>
            </a:r>
          </a:p>
          <a:p>
            <a:r>
              <a:rPr lang="en-US" dirty="0" smtClean="0"/>
              <a:t>Little institutional support for the family.</a:t>
            </a:r>
          </a:p>
          <a:p>
            <a:r>
              <a:rPr lang="en-US" dirty="0" smtClean="0"/>
              <a:t>May have come to U.S. to escape unhealthy conditions at home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culture, a new way to think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r>
              <a:rPr lang="en-US" dirty="0" smtClean="0"/>
              <a:t>The U.S. value system is different their country of origin</a:t>
            </a:r>
          </a:p>
          <a:p>
            <a:r>
              <a:rPr lang="en-US" dirty="0" smtClean="0"/>
              <a:t>Cultural norms may vary dramatically depending on the subject</a:t>
            </a:r>
          </a:p>
          <a:p>
            <a:r>
              <a:rPr lang="en-US" dirty="0" smtClean="0"/>
              <a:t>Adjustment to the U.S. requires the student to find a new way to think and cope with the way they interact with the world.</a:t>
            </a:r>
          </a:p>
          <a:p>
            <a:r>
              <a:rPr lang="en-US" dirty="0" smtClean="0"/>
              <a:t>Not all students will be to thrive in the new environment.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 a two-way street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an interest..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Learn where the student comes from and about their culture.</a:t>
            </a:r>
          </a:p>
          <a:p>
            <a:r>
              <a:rPr lang="en-US" dirty="0" smtClean="0"/>
              <a:t>Each region within their country has its own unique dialect and customs</a:t>
            </a:r>
          </a:p>
          <a:p>
            <a:r>
              <a:rPr lang="en-US" dirty="0" smtClean="0"/>
              <a:t>Build trust before asking personal questions</a:t>
            </a:r>
          </a:p>
          <a:p>
            <a:r>
              <a:rPr lang="en-US" dirty="0" smtClean="0"/>
              <a:t>Find out what circumstances brought the child to the U.S.</a:t>
            </a:r>
          </a:p>
          <a:p>
            <a:r>
              <a:rPr lang="en-US" dirty="0" smtClean="0"/>
              <a:t>Don’t assume or rely on stereotypes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Share.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Your families background</a:t>
            </a:r>
          </a:p>
          <a:p>
            <a:r>
              <a:rPr lang="en-US" dirty="0" smtClean="0"/>
              <a:t>Personal anecdotes</a:t>
            </a:r>
          </a:p>
          <a:p>
            <a:r>
              <a:rPr lang="en-US" dirty="0" smtClean="0"/>
              <a:t>Success stories of other students who were in similar situations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 down the stigma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shame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Embarrassed that they can not communicate the simplest of tasks.</a:t>
            </a:r>
          </a:p>
          <a:p>
            <a:r>
              <a:rPr lang="en-US" dirty="0" smtClean="0"/>
              <a:t>Self-conscious of the differences between them and other students.</a:t>
            </a:r>
          </a:p>
          <a:p>
            <a:r>
              <a:rPr lang="en-US" dirty="0" smtClean="0"/>
              <a:t>Lack of understanding about popular culture may serve as a source of frustration.</a:t>
            </a:r>
          </a:p>
          <a:p>
            <a:r>
              <a:rPr lang="en-US" dirty="0" smtClean="0"/>
              <a:t>May have been a top student in country of origin, but now struggling with academics.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Supportive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Teacher must ensure the classroom environment celebrates divergent view points</a:t>
            </a:r>
          </a:p>
          <a:p>
            <a:r>
              <a:rPr lang="en-US" dirty="0" smtClean="0"/>
              <a:t>Respect between peers must be enforced.</a:t>
            </a:r>
          </a:p>
          <a:p>
            <a:r>
              <a:rPr lang="en-US" dirty="0" smtClean="0"/>
              <a:t>The classroom should be one where mistakes are turned into positive learning opportunities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4876800" cy="1782762"/>
          </a:xfrm>
        </p:spPr>
        <p:txBody>
          <a:bodyPr/>
          <a:lstStyle/>
          <a:p>
            <a:r>
              <a:rPr lang="en-US" dirty="0" smtClean="0"/>
              <a:t>About the Authors:</a:t>
            </a:r>
            <a:br>
              <a:rPr lang="en-US" dirty="0" smtClean="0"/>
            </a:br>
            <a:r>
              <a:rPr lang="en-US" dirty="0" smtClean="0"/>
              <a:t>Theresa Monaco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0"/>
            <a:ext cx="8229600" cy="33528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Theresa Monaco is Professor of Curriculum and Instruction and Director for Center for Gifted and Talented Education at the University of Houston. She has authored:</a:t>
            </a:r>
          </a:p>
          <a:p>
            <a:r>
              <a:rPr lang="en-US" sz="2000" dirty="0" smtClean="0"/>
              <a:t>Monaco, T. (Ed.) 2ndEdition (2002) Biographical Directory of Leaders in Gifted Education. Royal Fireworks Press, Unionville, N.Y.</a:t>
            </a:r>
          </a:p>
          <a:p>
            <a:r>
              <a:rPr lang="en-US" sz="2000" dirty="0" smtClean="0"/>
              <a:t>Monaco, T, Brandi Allen, Azhar Zafar (2011) </a:t>
            </a:r>
            <a:r>
              <a:rPr lang="en-US" sz="2000" u="sng" dirty="0" smtClean="0">
                <a:hlinkClick r:id="rId2"/>
              </a:rPr>
              <a:t>http://www.nyu.edu/classes/keefer/waoe/monacostory.pdf</a:t>
            </a:r>
            <a:r>
              <a:rPr lang="en-US" sz="2000" dirty="0" smtClean="0"/>
              <a:t>, Hyperlinked for public viewing . World Association for Online Education: The WWW Journal of Online Education. Updated by Publisher.</a:t>
            </a:r>
          </a:p>
          <a:p>
            <a:r>
              <a:rPr lang="en-US" sz="2000" dirty="0" smtClean="0"/>
              <a:t>Teachers Identify and Support At-Risk Gifted Students. Volume 8 Issue 3 -Jun 3, 2010 -11:27:53 AM.  By Theresa Monaco, Danna Eichenold, Victoria Casper, Claudia V. Gonzales, Susan Jackson, Maria Earle, Eva Marie Bisaillon</a:t>
            </a:r>
            <a:endParaRPr lang="en-US" sz="2000" dirty="0"/>
          </a:p>
        </p:txBody>
      </p:sp>
      <p:pic>
        <p:nvPicPr>
          <p:cNvPr id="4" name="Picture 3" descr="monacopi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1200" y="533400"/>
            <a:ext cx="2433107" cy="22098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with other leaders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Enlist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foster a positive interaction between the student and their new country seek out others that can provide support to the students.</a:t>
            </a:r>
          </a:p>
          <a:p>
            <a:r>
              <a:rPr lang="en-US" dirty="0" smtClean="0"/>
              <a:t>There are a wealth of non-profit organizations that provide services to this population.  Reach out to these community leaders for mentor services and general advice.</a:t>
            </a:r>
          </a:p>
          <a:p>
            <a:r>
              <a:rPr lang="en-US" dirty="0" smtClean="0"/>
              <a:t>Reach out to previous students and their families to provide coaching/mentoring services 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 with parents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unit is central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Getting the buy-in from parents is essential to the success of the child</a:t>
            </a:r>
          </a:p>
          <a:p>
            <a:r>
              <a:rPr lang="en-US" dirty="0" smtClean="0"/>
              <a:t>Immigrant parents often hold teachers in very high regard and have great respect for the position.</a:t>
            </a:r>
          </a:p>
          <a:p>
            <a:r>
              <a:rPr lang="en-US" dirty="0" smtClean="0"/>
              <a:t>Enlist the support of a teacher who is familiar with the culture when speaking with parents.</a:t>
            </a:r>
          </a:p>
          <a:p>
            <a:r>
              <a:rPr lang="en-US" dirty="0" smtClean="0"/>
              <a:t>Explain the education system and its structure, your reasoning for giving recommendations and how opportunities for the child will benefit the family as a whole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unit is central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Even though an educational opportunity will benefit the student, the parents may not take advantage if they believe it adversely affects the family unit.</a:t>
            </a:r>
          </a:p>
          <a:p>
            <a:r>
              <a:rPr lang="en-US" dirty="0" smtClean="0"/>
              <a:t>The family and its well being takes precedence over individual agendas.</a:t>
            </a:r>
          </a:p>
          <a:p>
            <a:r>
              <a:rPr lang="en-US" dirty="0" smtClean="0"/>
              <a:t>Students may be torn between the U.S. focus on the individual and their cultures focus on the family.</a:t>
            </a:r>
          </a:p>
          <a:p>
            <a:r>
              <a:rPr lang="en-US" dirty="0" smtClean="0"/>
              <a:t>Involve the family as much as possible. Invite them to awards ceremonies, field trips, etc.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Conclusion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By attending to the emotional and mental needs of a student, the difficulty of the acculturation process can be mitigated.</a:t>
            </a:r>
          </a:p>
          <a:p>
            <a:r>
              <a:rPr lang="en-US" dirty="0" smtClean="0"/>
              <a:t>Utilizing these tips will help decrease behavior issues teachers may see with some in this population</a:t>
            </a:r>
          </a:p>
          <a:p>
            <a:r>
              <a:rPr lang="en-US" dirty="0" smtClean="0"/>
              <a:t>Academic performance will improve as they settle into their new community and learn about their new home.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057400"/>
            <a:ext cx="6172200" cy="2580162"/>
          </a:xfrm>
        </p:spPr>
        <p:txBody>
          <a:bodyPr>
            <a:normAutofit/>
          </a:bodyPr>
          <a:lstStyle/>
          <a:p>
            <a:r>
              <a:rPr lang="en-US" dirty="0" smtClean="0"/>
              <a:t>Problem Solving Unit –</a:t>
            </a:r>
            <a:br>
              <a:rPr lang="en-US" dirty="0" smtClean="0"/>
            </a:br>
            <a:r>
              <a:rPr lang="en-US" dirty="0" smtClean="0"/>
              <a:t>Perfectionism and Overachievement in Gifted Children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CUIN 6350</a:t>
            </a:r>
          </a:p>
          <a:p>
            <a:r>
              <a:rPr lang="en-US" dirty="0" smtClean="0"/>
              <a:t>Summer 2011</a:t>
            </a:r>
          </a:p>
          <a:p>
            <a:r>
              <a:rPr lang="en-US" dirty="0" smtClean="0"/>
              <a:t>Carla Sugar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Perfectionism and Overachievement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Gifted students have different emotional needs than regular students</a:t>
            </a:r>
          </a:p>
          <a:p>
            <a:r>
              <a:rPr lang="en-US" dirty="0" smtClean="0"/>
              <a:t>Being perfect and setting unattainably high expectations may be reinforced by the student’s environment</a:t>
            </a:r>
          </a:p>
          <a:p>
            <a:r>
              <a:rPr lang="en-US" dirty="0" smtClean="0"/>
              <a:t>Students feel a need to please everyone</a:t>
            </a:r>
          </a:p>
          <a:p>
            <a:r>
              <a:rPr lang="en-US" dirty="0" smtClean="0"/>
              <a:t>Students use achievement to fill an emotional void</a:t>
            </a:r>
          </a:p>
          <a:p>
            <a:r>
              <a:rPr lang="en-US" dirty="0" smtClean="0"/>
              <a:t>Perfectionism is never allowing oneself to fail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a Perfectionist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Over commits</a:t>
            </a:r>
          </a:p>
          <a:p>
            <a:r>
              <a:rPr lang="en-US" dirty="0" smtClean="0"/>
              <a:t>Does not delegate work</a:t>
            </a:r>
          </a:p>
          <a:p>
            <a:r>
              <a:rPr lang="en-US" dirty="0" smtClean="0"/>
              <a:t>Indecisive</a:t>
            </a:r>
          </a:p>
          <a:p>
            <a:r>
              <a:rPr lang="en-US" dirty="0" smtClean="0"/>
              <a:t>Craves control</a:t>
            </a:r>
          </a:p>
          <a:p>
            <a:r>
              <a:rPr lang="en-US" dirty="0" smtClean="0"/>
              <a:t>Procrastinates</a:t>
            </a:r>
          </a:p>
          <a:p>
            <a:r>
              <a:rPr lang="en-US" dirty="0" smtClean="0"/>
              <a:t>Criticizes others</a:t>
            </a:r>
          </a:p>
          <a:p>
            <a:r>
              <a:rPr lang="en-US" dirty="0" smtClean="0"/>
              <a:t>Refuses to hear criticism</a:t>
            </a:r>
          </a:p>
          <a:p>
            <a:r>
              <a:rPr lang="en-US" dirty="0" smtClean="0"/>
              <a:t>Focuses on negative comments</a:t>
            </a:r>
          </a:p>
          <a:p>
            <a:r>
              <a:rPr lang="en-US" dirty="0" smtClean="0"/>
              <a:t>Never satisfied with work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066800" y="2743200"/>
            <a:ext cx="7696200" cy="3657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 am the program manager of the behavior detection program for DHS/TSA in Houston. Once I finish my shift for the government, my work as the executive director of a non- profit collegiate media organization begins.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My undergraduate degree is in technology management and I'm currently pursuing my Master's in Gifted and Talented education. I only have three classes left.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Through my non-profit work I've found a passion for developing students. My dream is to open a charter school for at-risk and under identified gifted and talented students in Houston. This semester I will start the research process and turn this dream into a reality.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Authors: Raymond Ruiz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Thoughts of a Perfectionist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“I should excel at everything I do”</a:t>
            </a:r>
          </a:p>
          <a:p>
            <a:r>
              <a:rPr lang="en-US" dirty="0" smtClean="0"/>
              <a:t>“Every detail should be perfect”</a:t>
            </a:r>
          </a:p>
          <a:p>
            <a:r>
              <a:rPr lang="en-US" dirty="0" smtClean="0"/>
              <a:t>“I’m  not good enough”</a:t>
            </a:r>
          </a:p>
          <a:p>
            <a:r>
              <a:rPr lang="en-US" dirty="0" smtClean="0"/>
              <a:t>“I can’t do anything right”</a:t>
            </a:r>
          </a:p>
          <a:p>
            <a:r>
              <a:rPr lang="en-US" dirty="0" smtClean="0"/>
              <a:t>“Things should be done right the first time”</a:t>
            </a:r>
          </a:p>
          <a:p>
            <a:r>
              <a:rPr lang="en-US" dirty="0" smtClean="0"/>
              <a:t>“Everything should be black or white.”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Emotional Strain of Perfection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Deeply embarrassed by mistakes</a:t>
            </a:r>
          </a:p>
          <a:p>
            <a:r>
              <a:rPr lang="en-US" dirty="0" smtClean="0"/>
              <a:t>Angry with self when criticized</a:t>
            </a:r>
          </a:p>
          <a:p>
            <a:r>
              <a:rPr lang="en-US" dirty="0" smtClean="0"/>
              <a:t>Fearful or anxious much of the time</a:t>
            </a:r>
          </a:p>
          <a:p>
            <a:r>
              <a:rPr lang="en-US" dirty="0" smtClean="0"/>
              <a:t>Unable to relax</a:t>
            </a:r>
          </a:p>
          <a:p>
            <a:r>
              <a:rPr lang="en-US" dirty="0" smtClean="0"/>
              <a:t>Plagued by self-hatred</a:t>
            </a:r>
          </a:p>
          <a:p>
            <a:r>
              <a:rPr lang="en-US" dirty="0" smtClean="0"/>
              <a:t>Afraid of looking stupid or incompetent</a:t>
            </a:r>
          </a:p>
          <a:p>
            <a:r>
              <a:rPr lang="en-US" dirty="0" smtClean="0"/>
              <a:t>Afraid of rejection</a:t>
            </a:r>
          </a:p>
          <a:p>
            <a:r>
              <a:rPr lang="en-US" dirty="0" smtClean="0"/>
              <a:t>Anxious when stating opinions</a:t>
            </a:r>
          </a:p>
          <a:p>
            <a:r>
              <a:rPr lang="en-US" dirty="0" smtClean="0"/>
              <a:t>Guilty about letting others down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Perfection and Overachievement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Can be perceived as good when really the good thing for students is to strive for excellence</a:t>
            </a:r>
          </a:p>
          <a:p>
            <a:r>
              <a:rPr lang="en-US" dirty="0" smtClean="0"/>
              <a:t>Can block the ability to do well</a:t>
            </a:r>
          </a:p>
          <a:p>
            <a:r>
              <a:rPr lang="en-US" dirty="0" smtClean="0"/>
              <a:t> Gifted students may think they always have to be the best and that things should be done correctly</a:t>
            </a:r>
          </a:p>
          <a:p>
            <a:r>
              <a:rPr lang="en-US" dirty="0" smtClean="0"/>
              <a:t>Gifted students can see when something is not right quickly and want to do it that way</a:t>
            </a:r>
          </a:p>
          <a:p>
            <a:r>
              <a:rPr lang="en-US" dirty="0" smtClean="0"/>
              <a:t>High achievement often means personal sacrifices in friendships and prolonged dedication to a task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Teachers do to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Help students set high but attainable expectations</a:t>
            </a:r>
          </a:p>
          <a:p>
            <a:r>
              <a:rPr lang="en-US" dirty="0" smtClean="0"/>
              <a:t>Offer praise for all tasks well done</a:t>
            </a:r>
          </a:p>
          <a:p>
            <a:r>
              <a:rPr lang="en-US" dirty="0" smtClean="0"/>
              <a:t>Do not criticize with the “if you had tried harder” kind of statements</a:t>
            </a:r>
          </a:p>
          <a:p>
            <a:r>
              <a:rPr lang="en-US" dirty="0" smtClean="0"/>
              <a:t>Focus on the effort, not the achievement when offering praise</a:t>
            </a:r>
          </a:p>
          <a:p>
            <a:r>
              <a:rPr lang="en-US" dirty="0" smtClean="0"/>
              <a:t>Let students talk about the sources of perfectionism</a:t>
            </a:r>
          </a:p>
          <a:p>
            <a:r>
              <a:rPr lang="en-US" dirty="0" smtClean="0"/>
              <a:t>Help students understand that it is not possible to be perfect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Teachers do to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Help students practice goal setting to help with motivation</a:t>
            </a:r>
          </a:p>
          <a:p>
            <a:r>
              <a:rPr lang="en-US" dirty="0" smtClean="0"/>
              <a:t>Focus on the pursuit of excellence rather than achievement</a:t>
            </a:r>
          </a:p>
          <a:p>
            <a:r>
              <a:rPr lang="en-US" dirty="0" smtClean="0"/>
              <a:t>Talk with students about how they feel when they fail</a:t>
            </a:r>
          </a:p>
          <a:p>
            <a:r>
              <a:rPr lang="en-US" dirty="0" smtClean="0"/>
              <a:t>Do not compare students with others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Pursuit of Excellence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Thinking highly of one’s self when trying something new</a:t>
            </a:r>
          </a:p>
          <a:p>
            <a:r>
              <a:rPr lang="en-US" dirty="0" smtClean="0"/>
              <a:t>Take some risks to try new things but also choose some things that you will be good at</a:t>
            </a:r>
          </a:p>
          <a:p>
            <a:r>
              <a:rPr lang="en-US" dirty="0" smtClean="0"/>
              <a:t>Congratulate self for being a finalist in a competition and knowing ways to improve for next time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467600" cy="762000"/>
          </a:xfrm>
        </p:spPr>
        <p:txBody>
          <a:bodyPr/>
          <a:lstStyle/>
          <a:p>
            <a:r>
              <a:rPr lang="en-US" dirty="0" smtClean="0"/>
              <a:t>Rubric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838200"/>
          <a:ext cx="8534400" cy="5464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880"/>
                <a:gridCol w="1188720"/>
                <a:gridCol w="1752600"/>
                <a:gridCol w="1828800"/>
                <a:gridCol w="2057400"/>
              </a:tblGrid>
              <a:tr h="925895">
                <a:tc>
                  <a:txBody>
                    <a:bodyPr/>
                    <a:lstStyle/>
                    <a:p>
                      <a:r>
                        <a:rPr lang="en-US" dirty="0" smtClean="0"/>
                        <a:t>Outstanding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Satisfactory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Needs</a:t>
                      </a:r>
                      <a:r>
                        <a:rPr lang="en-US" baseline="0" dirty="0" smtClean="0"/>
                        <a:t> Improvement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Unsatisfactory</a:t>
                      </a:r>
                      <a:endParaRPr lang="en-US" dirty="0"/>
                    </a:p>
                  </a:txBody>
                  <a:tcPr/>
                </a:tc>
              </a:tr>
              <a:tr h="1203529">
                <a:tc>
                  <a:txBody>
                    <a:bodyPr/>
                    <a:lstStyle/>
                    <a:p>
                      <a:r>
                        <a:rPr kumimoji="0"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 always aware of and concerned for the feelings of others and deals with others in a kind and sympathetic manner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usually has sympathy, understanding, and respect for the concerns and feelings of others.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Sometimes has sympathy, respect, understanding, and concerns for the feelings</a:t>
                      </a:r>
                      <a:r>
                        <a:rPr lang="en-US" sz="1100" baseline="0" dirty="0" smtClean="0"/>
                        <a:t> of others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rarely considers, respects, or shows an understanding for the feelings and concerns of others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does not consider, respect, or show an understanding for the feelings and concerns of others.</a:t>
                      </a:r>
                      <a:endParaRPr lang="en-US" sz="1100" dirty="0"/>
                    </a:p>
                  </a:txBody>
                  <a:tcPr/>
                </a:tc>
              </a:tr>
              <a:tr h="1363033">
                <a:tc>
                  <a:txBody>
                    <a:bodyPr/>
                    <a:lstStyle/>
                    <a:p>
                      <a:r>
                        <a:rPr kumimoji="0"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accepts individual differences regardless of their type and makes adjustments to accommodate when appropriate.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 generally aware of individual differences and makes efforts to accommodate others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Aware of differences</a:t>
                      </a:r>
                      <a:r>
                        <a:rPr lang="en-US" sz="1100" baseline="0" dirty="0" smtClean="0"/>
                        <a:t> and understands the reason for accommodating others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demonstrates little effort or understanding in dealing with individuals who are different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 tolerant of others and/or indiscriminately treats others poorly or with disdain</a:t>
                      </a:r>
                      <a:endParaRPr lang="en-US" sz="1100" dirty="0"/>
                    </a:p>
                  </a:txBody>
                  <a:tcPr/>
                </a:tc>
              </a:tr>
              <a:tr h="1841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evaluates work and produces exceptional results; understands the importance of and values accuracy and precision; focuses energy on accomplishing tasks with perfection.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proofreads and checks the quality of personal work; values accuracy and precision 	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 able to confirm that his/her finished product matches a criteria 	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corrects work only when reminded; accepts direction in correcting work 	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turns in sloppy, incomplete or uncorrected work; is disorganized (possibly due to many ideas); is impatient with details or restrictions; does not value accuracy and precision in work. 	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  <a:latin typeface="Garamond" pitchFamily="18" charset="0"/>
              </a:rPr>
              <a:t>Webb, James, and Elizabeth Meckstroth. </a:t>
            </a:r>
            <a:r>
              <a:rPr lang="en-US" i="1" dirty="0" smtClean="0">
                <a:solidFill>
                  <a:schemeClr val="tx2"/>
                </a:solidFill>
                <a:latin typeface="Garamond" pitchFamily="18" charset="0"/>
              </a:rPr>
              <a:t>Guiding the Gifted Child</a:t>
            </a:r>
            <a:r>
              <a:rPr lang="en-US" dirty="0" smtClean="0">
                <a:solidFill>
                  <a:schemeClr val="tx2"/>
                </a:solidFill>
                <a:latin typeface="Garamond" pitchFamily="18" charset="0"/>
              </a:rPr>
              <a:t>. 26th. Arizona: Gifted Psychology Press, 2008.</a:t>
            </a:r>
          </a:p>
          <a:p>
            <a:r>
              <a:rPr lang="en-US" dirty="0" smtClean="0">
                <a:solidFill>
                  <a:schemeClr val="tx2"/>
                </a:solidFill>
                <a:latin typeface="Garamond" pitchFamily="18" charset="0"/>
              </a:rPr>
              <a:t>Delisle, Jim, and Judy Galbraith. </a:t>
            </a:r>
            <a:r>
              <a:rPr lang="en-US" i="1" dirty="0" smtClean="0">
                <a:solidFill>
                  <a:schemeClr val="tx2"/>
                </a:solidFill>
                <a:latin typeface="Garamond" pitchFamily="18" charset="0"/>
              </a:rPr>
              <a:t>When Gifted Kids Don't Have All the Answers.</a:t>
            </a:r>
            <a:r>
              <a:rPr lang="en-US" dirty="0" smtClean="0">
                <a:solidFill>
                  <a:schemeClr val="tx2"/>
                </a:solidFill>
                <a:latin typeface="Garamond" pitchFamily="18" charset="0"/>
              </a:rPr>
              <a:t> 1st. Minneapolis: Free Spirit Publishing Inc., 2002</a:t>
            </a:r>
          </a:p>
          <a:p>
            <a:r>
              <a:rPr lang="en-US" dirty="0" smtClean="0">
                <a:solidFill>
                  <a:schemeClr val="tx2"/>
                </a:solidFill>
                <a:latin typeface="Garamond" pitchFamily="18" charset="0"/>
              </a:rPr>
              <a:t>Various websites for affective rubric ideas including sites4teachers and technology</a:t>
            </a:r>
            <a:r>
              <a:rPr lang="en-US" dirty="0" smtClean="0">
                <a:solidFill>
                  <a:schemeClr val="bg2"/>
                </a:solidFill>
                <a:latin typeface="Garamond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315200" cy="868362"/>
          </a:xfrm>
        </p:spPr>
        <p:txBody>
          <a:bodyPr/>
          <a:lstStyle/>
          <a:p>
            <a:r>
              <a:rPr lang="en-US" dirty="0" smtClean="0"/>
              <a:t>Course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295400"/>
            <a:ext cx="7924800" cy="4876800"/>
          </a:xfrm>
        </p:spPr>
        <p:txBody>
          <a:bodyPr>
            <a:noAutofit/>
          </a:bodyPr>
          <a:lstStyle/>
          <a:p>
            <a:r>
              <a:rPr lang="en-US" sz="1700" dirty="0" smtClean="0"/>
              <a:t>Using Literature in Mathematics: Gifted Students' Comments, by Carolyn L. Pinchback, Gifted Child Today (Waco, Tex.: 2000) 24 no1 36-43 Wint 2001</a:t>
            </a:r>
          </a:p>
          <a:p>
            <a:r>
              <a:rPr lang="en-US" sz="1700" dirty="0" smtClean="0"/>
              <a:t>	Mapping Out New Directions? Or Using the Same Roadmap?, by Tracy L. Riley, Gifted Child Today (Waco, Tex.: 2000) 24 no1 24-9, 60-1 Wint 2001</a:t>
            </a:r>
          </a:p>
          <a:p>
            <a:r>
              <a:rPr lang="en-US" sz="1700" dirty="0" smtClean="0"/>
              <a:t>	STAFF DEVELOPMENT: OLD DOGS CAN LEARN NEW TRICKS, by Felicia A. Dixon; Richard Willis; John Benedict; Eugene Gossman, The Teacher Educator 36 no3 219-32 Wint 2001</a:t>
            </a:r>
          </a:p>
          <a:p>
            <a:r>
              <a:rPr lang="en-US" sz="1700" dirty="0" smtClean="0"/>
              <a:t>	LESSONS LEARNED FROM GIFTED CHILDREN ABOUT DIFFERENTIATION, by F. Richard Olenchak, The Teacher Educator 36 no3 185-98 Wint 2001</a:t>
            </a:r>
          </a:p>
          <a:p>
            <a:r>
              <a:rPr lang="en-US" sz="1700" dirty="0" smtClean="0"/>
              <a:t>	A LEGACY OF PROMISE: REFLECTIONS, SUGGESTIONS, AND DIRECTIONS FROM CONTEMPORARY LEADERS IN THE FIELD OF GIFTED EDUCATION, by Mary G. Rizza; Marcia Gentry, The Teacher Educator 36 no3 167-84 Wint 2001</a:t>
            </a:r>
          </a:p>
          <a:p>
            <a:r>
              <a:rPr lang="en-US" sz="1700" dirty="0" smtClean="0"/>
              <a:t>	Integrating an affective component in the curriculum for gifted and talented students, by Karen Johnson, Gifted Child Today (Waco, Tex.: 2000) 24 no4 14-18 Fall 2001</a:t>
            </a:r>
          </a:p>
          <a:p>
            <a:r>
              <a:rPr lang="en-US" sz="1700" dirty="0" smtClean="0"/>
              <a:t>	Gifted Children in the Current Policy and Fiscal Context of Public Education: A National Snapshot and State-Level Equity Analysis of Texas, Bruce D. Baker, Educational Evaluation &amp; Policy Analysis 23 no3 229-50 Fall 2001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524000"/>
            <a:ext cx="77724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sz="2100" dirty="0" smtClean="0"/>
              <a:t>	Beliefs and Attitudes of Novice Teachers Regarding Instruction of Academically Talented Learners, Karen Megay-Nespoli, Roeper Review 23 no3 178-82 Ap 2001</a:t>
            </a:r>
          </a:p>
          <a:p>
            <a:r>
              <a:rPr lang="en-US" sz="2100" dirty="0" smtClean="0"/>
              <a:t>	An Analysis of Multiple Intelligences Theory and Its Use with the Gifted and Talented, by Daniel Fasko, Jr., Roeper Review 23 no3 126-30 Ap 2001</a:t>
            </a:r>
          </a:p>
          <a:p>
            <a:r>
              <a:rPr lang="en-US" sz="2100" dirty="0" smtClean="0"/>
              <a:t>	Perfectionism Differences in Gifted Middle School Students, by Del Siegle; Patricia A. Schuler, Roeper Review 23 no1 39-44 S 2000</a:t>
            </a:r>
          </a:p>
          <a:p>
            <a:r>
              <a:rPr lang="en-US" sz="2100" dirty="0" smtClean="0"/>
              <a:t>	An Effective Mathematics and Science Curriculum Option for Secondary Gifted Education, by Tandra L. Tyler-Wood; Mark Mortenson; Dawn Putney; Michael A. Cass, Roeper Review 22 no4 266-9 Je 2000</a:t>
            </a:r>
          </a:p>
          <a:p>
            <a:r>
              <a:rPr lang="en-US" sz="2100" dirty="0" smtClean="0"/>
              <a:t>	Academic Self-Concept of Talented Students: Factor Structure and Applicability of the Internal/External Frame of Reference Model, by Frances Lee Lai Mui, Alexander Seeshing Yeung, Renae Low, &amp; Putai Jin, Journal for the Education of the Gifted 23 no3 343-67 Spr 2000</a:t>
            </a:r>
          </a:p>
          <a:p>
            <a:r>
              <a:rPr lang="en-US" sz="2100" dirty="0" smtClean="0"/>
              <a:t>	Talent Identification and Development in Taiwan, by Wu-Tien Wu, Roeper Review 22 no2 131-4 Ja 2000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467600" cy="1143000"/>
          </a:xfrm>
        </p:spPr>
        <p:txBody>
          <a:bodyPr/>
          <a:lstStyle/>
          <a:p>
            <a:r>
              <a:rPr lang="en-US" dirty="0" smtClean="0"/>
              <a:t>About the Authors : Carla Sugar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5105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	My name is Carla Sugar and I received a BS in Electrical Engineering from the University of Texas in 1999. I did some tutoring and worked in a calculus study class during my years as a student and found teaching others to be enjoyable. I went to work for United Space Alliance, a NASA contractor, right after I graduated.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 My job was as a Space Shuttle computer and navigation instructor. I was glad to find a job where I could teach using my engineering background. When the shuttle program end was announced way back in 2004 I started thinking about what I would do after my NASA days ended. I loved the teaching aspect of my job the most and decided that after shuttle, I would become a classroom teacher.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362075"/>
          </a:xfrm>
        </p:spPr>
        <p:txBody>
          <a:bodyPr/>
          <a:lstStyle/>
          <a:p>
            <a:r>
              <a:rPr lang="en-US" dirty="0" smtClean="0"/>
              <a:t>Abstract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2547938"/>
            <a:ext cx="7964487" cy="38528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purpose of the assignment was to: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Provide your vision of an ideal problem solving unit that helps teachers teach students who are having classroom, academic and social problems.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Understand the cultural and social economic factors that impact on the identification and instruction of the gifted student with particular emphasis on special populations.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Become familiar with definitions/taxonomies of cognitive and affective skills as used several major curriculum models for critical creative problem solving and decision making instruction.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Helping children of immigrants thrive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r>
              <a:rPr lang="en-US" sz="5200" dirty="0" smtClean="0"/>
              <a:t>CUIN 6350				</a:t>
            </a:r>
          </a:p>
          <a:p>
            <a:r>
              <a:rPr lang="en-US" sz="5200" dirty="0" smtClean="0"/>
              <a:t>Summer 2011</a:t>
            </a:r>
          </a:p>
          <a:p>
            <a:r>
              <a:rPr lang="en-US" sz="5200" dirty="0" smtClean="0"/>
              <a:t>Raymond Ruiz</a:t>
            </a:r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172200"/>
            <a:ext cx="2133600" cy="533400"/>
          </a:xfrm>
          <a:prstGeom prst="rect">
            <a:avLst/>
          </a:prstGeom>
        </p:spPr>
        <p:txBody>
          <a:bodyPr vert="horz" anchor="ctr">
            <a:normAutofit fontScale="32500" lnSpcReduction="20000"/>
          </a:bodyPr>
          <a:lstStyle/>
          <a:p>
            <a:pPr>
              <a:spcBef>
                <a:spcPts val="700"/>
              </a:spcBef>
              <a:buClr>
                <a:srgbClr val="DD8047"/>
              </a:buClr>
              <a:buSzPct val="60000"/>
              <a:buFont typeface="Wingdings"/>
              <a:buNone/>
              <a:defRPr/>
            </a:pPr>
            <a:r>
              <a:rPr lang="en-US" sz="5200" dirty="0">
                <a:solidFill>
                  <a:srgbClr val="FFFFFF"/>
                </a:solidFill>
              </a:rPr>
              <a:t>Problem Solving Unit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Students of immigrants in the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Teachers that do not come from the same background/culture as that of their students may find traditional teaching methods are ineffective </a:t>
            </a:r>
          </a:p>
          <a:p>
            <a:r>
              <a:rPr lang="en-US" dirty="0" smtClean="0"/>
              <a:t>Not connecting with these students may lead to low academic performance, discipline problems, apathy and a host of other manifestations of their disenfranchisement. </a:t>
            </a:r>
          </a:p>
          <a:p>
            <a:r>
              <a:rPr lang="en-US" dirty="0" smtClean="0"/>
              <a:t>It is a question of HOW will you as a teacher will help</a:t>
            </a:r>
          </a:p>
          <a:p>
            <a:r>
              <a:rPr lang="en-US" dirty="0" smtClean="0"/>
              <a:t>By learning more about these students and their unique needs teachers will be able to assimilate these students into the classroom environment which will provide positive learning opportunities for all parties.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help..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Understanding the immigrant experience in US schools.</a:t>
            </a:r>
          </a:p>
          <a:p>
            <a:r>
              <a:rPr lang="en-US" dirty="0" smtClean="0"/>
              <a:t>Make learning about culture a two-way street</a:t>
            </a:r>
          </a:p>
          <a:p>
            <a:r>
              <a:rPr lang="en-US" dirty="0" smtClean="0"/>
              <a:t>Break down the stigma</a:t>
            </a:r>
          </a:p>
          <a:p>
            <a:r>
              <a:rPr lang="en-US" dirty="0" smtClean="0"/>
              <a:t>Work with community/cultural leaders</a:t>
            </a:r>
          </a:p>
          <a:p>
            <a:r>
              <a:rPr lang="en-US" dirty="0" smtClean="0"/>
              <a:t>Partner with parents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Immigrant students in U.S. schools can feel a sense of isolation even among “peers”.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immigrant experience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2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26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27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28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29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30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3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3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3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3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3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8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9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0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1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2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3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4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15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16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17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18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19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20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21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1_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2_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3_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4_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9.xml><?xml version="1.0" encoding="utf-8"?>
<a:theme xmlns:a="http://schemas.openxmlformats.org/drawingml/2006/main" name="5_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6_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1.xml><?xml version="1.0" encoding="utf-8"?>
<a:theme xmlns:a="http://schemas.openxmlformats.org/drawingml/2006/main" name="7_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2.xml><?xml version="1.0" encoding="utf-8"?>
<a:theme xmlns:a="http://schemas.openxmlformats.org/drawingml/2006/main" name="8_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3.xml><?xml version="1.0" encoding="utf-8"?>
<a:theme xmlns:a="http://schemas.openxmlformats.org/drawingml/2006/main" name="9_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4.xml><?xml version="1.0" encoding="utf-8"?>
<a:theme xmlns:a="http://schemas.openxmlformats.org/drawingml/2006/main" name="10_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5.xml><?xml version="1.0" encoding="utf-8"?>
<a:theme xmlns:a="http://schemas.openxmlformats.org/drawingml/2006/main" name="11_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94</TotalTime>
  <Words>1953</Words>
  <Application>Microsoft Macintosh PowerPoint</Application>
  <PresentationFormat>On-screen Show (4:3)</PresentationFormat>
  <Paragraphs>205</Paragraphs>
  <Slides>39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35</vt:i4>
      </vt:variant>
      <vt:variant>
        <vt:lpstr>Slide Titles</vt:lpstr>
      </vt:variant>
      <vt:variant>
        <vt:i4>39</vt:i4>
      </vt:variant>
    </vt:vector>
  </HeadingPairs>
  <TitlesOfParts>
    <vt:vector size="74" baseType="lpstr">
      <vt:lpstr>Equity</vt:lpstr>
      <vt:lpstr>Median</vt:lpstr>
      <vt:lpstr>1_Median</vt:lpstr>
      <vt:lpstr>2_Median</vt:lpstr>
      <vt:lpstr>3_Median</vt:lpstr>
      <vt:lpstr>4_Median</vt:lpstr>
      <vt:lpstr>5_Median</vt:lpstr>
      <vt:lpstr>6_Median</vt:lpstr>
      <vt:lpstr>7_Median</vt:lpstr>
      <vt:lpstr>8_Median</vt:lpstr>
      <vt:lpstr>9_Median</vt:lpstr>
      <vt:lpstr>10_Median</vt:lpstr>
      <vt:lpstr>11_Median</vt:lpstr>
      <vt:lpstr>12_Median</vt:lpstr>
      <vt:lpstr>13_Median</vt:lpstr>
      <vt:lpstr>14_Median</vt:lpstr>
      <vt:lpstr>15_Median</vt:lpstr>
      <vt:lpstr>16_Median</vt:lpstr>
      <vt:lpstr>17_Median</vt:lpstr>
      <vt:lpstr>18_Median</vt:lpstr>
      <vt:lpstr>19_Median</vt:lpstr>
      <vt:lpstr>20_Median</vt:lpstr>
      <vt:lpstr>21_Median</vt:lpstr>
      <vt:lpstr>Oriel</vt:lpstr>
      <vt:lpstr>1_Oriel</vt:lpstr>
      <vt:lpstr>2_Oriel</vt:lpstr>
      <vt:lpstr>3_Oriel</vt:lpstr>
      <vt:lpstr>4_Oriel</vt:lpstr>
      <vt:lpstr>5_Oriel</vt:lpstr>
      <vt:lpstr>6_Oriel</vt:lpstr>
      <vt:lpstr>7_Oriel</vt:lpstr>
      <vt:lpstr>8_Oriel</vt:lpstr>
      <vt:lpstr>9_Oriel</vt:lpstr>
      <vt:lpstr>10_Oriel</vt:lpstr>
      <vt:lpstr>11_Oriel</vt:lpstr>
      <vt:lpstr>Problem Solving Unit: Academic and Social Problems</vt:lpstr>
      <vt:lpstr>About the Authors: Theresa Monaco</vt:lpstr>
      <vt:lpstr>About the Authors: Raymond Ruiz</vt:lpstr>
      <vt:lpstr>About the Authors : Carla Sugar</vt:lpstr>
      <vt:lpstr>Abstract </vt:lpstr>
      <vt:lpstr>Helping children of immigrants thrive</vt:lpstr>
      <vt:lpstr>Students of immigrants in the classroom</vt:lpstr>
      <vt:lpstr>How to help..</vt:lpstr>
      <vt:lpstr>The immigrant experience</vt:lpstr>
      <vt:lpstr>Learning English</vt:lpstr>
      <vt:lpstr>Taking on adult role</vt:lpstr>
      <vt:lpstr>Emotional scars</vt:lpstr>
      <vt:lpstr>New culture, a new way to think</vt:lpstr>
      <vt:lpstr>Culture a two-way street</vt:lpstr>
      <vt:lpstr>Take an interest..</vt:lpstr>
      <vt:lpstr>Share.</vt:lpstr>
      <vt:lpstr>Break down the stigma</vt:lpstr>
      <vt:lpstr>No shame</vt:lpstr>
      <vt:lpstr>Supportive environment</vt:lpstr>
      <vt:lpstr>Work with other leaders</vt:lpstr>
      <vt:lpstr>Enlist help</vt:lpstr>
      <vt:lpstr>Partner with parents</vt:lpstr>
      <vt:lpstr>Family unit is central</vt:lpstr>
      <vt:lpstr>Family unit is central cont.</vt:lpstr>
      <vt:lpstr>Conclusion</vt:lpstr>
      <vt:lpstr>Conclusion</vt:lpstr>
      <vt:lpstr>Problem Solving Unit – Perfectionism and Overachievement in Gifted Children</vt:lpstr>
      <vt:lpstr>Perfectionism and Overachievement</vt:lpstr>
      <vt:lpstr>Identifying a Perfectionist</vt:lpstr>
      <vt:lpstr>Thoughts of a Perfectionist</vt:lpstr>
      <vt:lpstr>Emotional Strain of Perfection</vt:lpstr>
      <vt:lpstr>Cost of Perfection and Overachievement</vt:lpstr>
      <vt:lpstr>What can Teachers do to Help?</vt:lpstr>
      <vt:lpstr>What can Teachers do to Help?</vt:lpstr>
      <vt:lpstr>The Pursuit of Excellence</vt:lpstr>
      <vt:lpstr>Rubric</vt:lpstr>
      <vt:lpstr>References</vt:lpstr>
      <vt:lpstr>Course References</vt:lpstr>
      <vt:lpstr>Course References</vt:lpstr>
    </vt:vector>
  </TitlesOfParts>
  <Company>University of Houston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tmonaco</dc:creator>
  <cp:lastModifiedBy>Name</cp:lastModifiedBy>
  <cp:revision>9</cp:revision>
  <dcterms:created xsi:type="dcterms:W3CDTF">2011-09-13T19:02:58Z</dcterms:created>
  <dcterms:modified xsi:type="dcterms:W3CDTF">2011-09-17T16:43:20Z</dcterms:modified>
</cp:coreProperties>
</file>